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4"/>
  </p:notesMasterIdLst>
  <p:handoutMasterIdLst>
    <p:handoutMasterId r:id="rId75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409" r:id="rId13"/>
    <p:sldId id="369" r:id="rId14"/>
    <p:sldId id="370" r:id="rId15"/>
    <p:sldId id="377" r:id="rId16"/>
    <p:sldId id="391" r:id="rId17"/>
    <p:sldId id="365" r:id="rId18"/>
    <p:sldId id="366" r:id="rId19"/>
    <p:sldId id="394" r:id="rId20"/>
    <p:sldId id="388" r:id="rId21"/>
    <p:sldId id="393" r:id="rId22"/>
    <p:sldId id="372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62" r:id="rId31"/>
    <p:sldId id="313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86" r:id="rId42"/>
    <p:sldId id="387" r:id="rId43"/>
    <p:sldId id="328" r:id="rId44"/>
    <p:sldId id="397" r:id="rId45"/>
    <p:sldId id="390" r:id="rId46"/>
    <p:sldId id="396" r:id="rId47"/>
    <p:sldId id="398" r:id="rId48"/>
    <p:sldId id="400" r:id="rId49"/>
    <p:sldId id="332" r:id="rId50"/>
    <p:sldId id="333" r:id="rId51"/>
    <p:sldId id="334" r:id="rId52"/>
    <p:sldId id="401" r:id="rId53"/>
    <p:sldId id="402" r:id="rId54"/>
    <p:sldId id="403" r:id="rId55"/>
    <p:sldId id="336" r:id="rId56"/>
    <p:sldId id="404" r:id="rId57"/>
    <p:sldId id="337" r:id="rId58"/>
    <p:sldId id="405" r:id="rId59"/>
    <p:sldId id="355" r:id="rId60"/>
    <p:sldId id="406" r:id="rId61"/>
    <p:sldId id="338" r:id="rId62"/>
    <p:sldId id="407" r:id="rId63"/>
    <p:sldId id="408" r:id="rId64"/>
    <p:sldId id="339" r:id="rId65"/>
    <p:sldId id="360" r:id="rId66"/>
    <p:sldId id="361" r:id="rId67"/>
    <p:sldId id="340" r:id="rId68"/>
    <p:sldId id="368" r:id="rId69"/>
    <p:sldId id="346" r:id="rId70"/>
    <p:sldId id="349" r:id="rId71"/>
    <p:sldId id="350" r:id="rId72"/>
    <p:sldId id="39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1203" autoAdjust="0"/>
  </p:normalViewPr>
  <p:slideViewPr>
    <p:cSldViewPr snapToGrid="0">
      <p:cViewPr varScale="1">
        <p:scale>
          <a:sx n="68" d="100"/>
          <a:sy n="68" d="100"/>
        </p:scale>
        <p:origin x="852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-  System 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パッケージを見る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 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ctr"/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 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-Test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 </a:t>
          </a:r>
          <a:r>
            <a:rPr lang="en-US" altLang="ja-JP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7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7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7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7" custScaleX="244350" custScaleY="101298" custLinFactNeighborX="-1249" custLinFactNeighborY="99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7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7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934FBD14-EC84-4B70-919D-1E0F4F1720CE}" type="pres">
      <dgm:prSet presAssocID="{67ADABE8-62A4-4C2D-A0BA-254E90191DB7}" presName="Name13" presStyleLbl="parChTrans1D2" presStyleIdx="5" presStyleCnt="7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5" presStyleCnt="7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6" presStyleCnt="7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6" presStyleCnt="7" custScaleX="244350" custScaleY="101298" custLinFactNeighborX="61042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6746E23F-23DD-459C-8217-08089104EAD3}" srcId="{4320AC8D-72CF-4485-A2FD-042AAF875AE7}" destId="{13C83078-A9B6-4F5A-B794-722167C16CA6}" srcOrd="0" destOrd="0" parTransId="{67ADABE8-62A4-4C2D-A0BA-254E90191DB7}" sibTransId="{E01FB69E-CF79-422A-86C9-808A609FDB14}"/>
    <dgm:cxn modelId="{11CBA831-7AB2-49BD-9E56-9A49AA938FC0}" srcId="{4320AC8D-72CF-4485-A2FD-042AAF875AE7}" destId="{824B29D6-82BE-4EA4-9ED7-D91FC27A92DF}" srcOrd="1" destOrd="0" parTransId="{99CCED84-3A1B-4C72-9750-F394E3A8F014}" sibTransId="{B9795315-62FB-4B2A-8157-B913A01A5F77}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5C605983-B602-4F3A-9C37-68DC62997426}" type="presParOf" srcId="{77C40908-8301-4477-9D6F-FF4901F28D33}" destId="{934FBD14-EC84-4B70-919D-1E0F4F1720CE}" srcOrd="0" destOrd="0" presId="urn:microsoft.com/office/officeart/2005/8/layout/hierarchy3"/>
    <dgm:cxn modelId="{077BF473-A467-4F0A-9993-25893C275F78}" type="presParOf" srcId="{77C40908-8301-4477-9D6F-FF4901F28D33}" destId="{630FEAFF-1828-4594-9A6A-5A1E379E51A1}" srcOrd="1" destOrd="0" presId="urn:microsoft.com/office/officeart/2005/8/layout/hierarchy3"/>
    <dgm:cxn modelId="{C081933F-5C45-4F88-9224-D49E43B0B7D5}" type="presParOf" srcId="{77C40908-8301-4477-9D6F-FF4901F28D33}" destId="{C110F877-AC61-4386-86C3-59400E70A537}" srcOrd="2" destOrd="0" presId="urn:microsoft.com/office/officeart/2005/8/layout/hierarchy3"/>
    <dgm:cxn modelId="{243E8048-9C99-4C56-97EF-E4AA5F3262DE}" type="presParOf" srcId="{77C40908-8301-4477-9D6F-FF4901F28D33}" destId="{85D9272D-B5AF-4DD8-A692-ABBB3A17A6E3}" srcOrd="3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84AC-6EB2-4B0B-9AC2-16236AEDD382}">
      <dsp:nvSpPr>
        <dsp:cNvPr id="0" name=""/>
        <dsp:cNvSpPr/>
      </dsp:nvSpPr>
      <dsp:spPr>
        <a:xfrm>
          <a:off x="-5876110" y="-899271"/>
          <a:ext cx="6995472" cy="6995472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0464-3FF1-4C55-A693-80864F1F79ED}">
      <dsp:nvSpPr>
        <dsp:cNvPr id="0" name=""/>
        <dsp:cNvSpPr/>
      </dsp:nvSpPr>
      <dsp:spPr>
        <a:xfrm>
          <a:off x="585890" y="399539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585890" y="399539"/>
        <a:ext cx="8482044" cy="799495"/>
      </dsp:txXfrm>
    </dsp:sp>
    <dsp:sp modelId="{15D97353-241E-4FE8-920B-BB3364149F38}">
      <dsp:nvSpPr>
        <dsp:cNvPr id="0" name=""/>
        <dsp:cNvSpPr/>
      </dsp:nvSpPr>
      <dsp:spPr>
        <a:xfrm>
          <a:off x="86205" y="299602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34DD74-AE2B-476D-B23E-EDEFBAF1383E}">
      <dsp:nvSpPr>
        <dsp:cNvPr id="0" name=""/>
        <dsp:cNvSpPr/>
      </dsp:nvSpPr>
      <dsp:spPr>
        <a:xfrm>
          <a:off x="1044259" y="1598991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1598991"/>
        <a:ext cx="8023675" cy="799495"/>
      </dsp:txXfrm>
    </dsp:sp>
    <dsp:sp modelId="{C7D7513D-23A8-4CC3-BC7E-2277BD09D743}">
      <dsp:nvSpPr>
        <dsp:cNvPr id="0" name=""/>
        <dsp:cNvSpPr/>
      </dsp:nvSpPr>
      <dsp:spPr>
        <a:xfrm>
          <a:off x="544575" y="1499054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DF4A9B3-8883-4EEC-8D50-BF40A85C81EB}">
      <dsp:nvSpPr>
        <dsp:cNvPr id="0" name=""/>
        <dsp:cNvSpPr/>
      </dsp:nvSpPr>
      <dsp:spPr>
        <a:xfrm>
          <a:off x="1044259" y="2798442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2798442"/>
        <a:ext cx="8023675" cy="799495"/>
      </dsp:txXfrm>
    </dsp:sp>
    <dsp:sp modelId="{D8F77124-2A3B-4A1E-9932-EFAAD7B71DAC}">
      <dsp:nvSpPr>
        <dsp:cNvPr id="0" name=""/>
        <dsp:cNvSpPr/>
      </dsp:nvSpPr>
      <dsp:spPr>
        <a:xfrm>
          <a:off x="544575" y="2698505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52C97-3315-4B43-9F2B-6F3B7CCD5EAD}">
      <dsp:nvSpPr>
        <dsp:cNvPr id="0" name=""/>
        <dsp:cNvSpPr/>
      </dsp:nvSpPr>
      <dsp:spPr>
        <a:xfrm>
          <a:off x="585890" y="3997893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585890" y="3997893"/>
        <a:ext cx="8482044" cy="799495"/>
      </dsp:txXfrm>
    </dsp:sp>
    <dsp:sp modelId="{04CAAF86-C804-4EE8-92DD-47220D22DFF1}">
      <dsp:nvSpPr>
        <dsp:cNvPr id="0" name=""/>
        <dsp:cNvSpPr/>
      </dsp:nvSpPr>
      <dsp:spPr>
        <a:xfrm>
          <a:off x="86205" y="3897956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8/26/2014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8/26/2014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1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5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Capstone 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56068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94314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リーダー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753845"/>
              </p:ext>
            </p:extLst>
          </p:nvPr>
        </p:nvGraphicFramePr>
        <p:xfrm>
          <a:off x="1369737" y="1468654"/>
          <a:ext cx="9134476" cy="462330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09567"/>
                <a:gridCol w="7124909"/>
              </a:tblGrid>
              <a:tr h="134080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Initiation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business functions of the system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Determine</a:t>
                      </a: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 scope, condition, limitation, project risk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List main functions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Complete Report #1, Report #2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2060"/>
                          </a:solidFill>
                        </a:rPr>
                        <a:t>Solution</a:t>
                      </a:r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Complete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SRS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Design Document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Complete Report #3, Report #4</a:t>
                      </a:r>
                    </a:p>
                  </a:txBody>
                  <a:tcPr/>
                </a:tc>
              </a:tr>
              <a:tr h="91781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2060"/>
                          </a:solidFill>
                        </a:rPr>
                        <a:t>Construction</a:t>
                      </a:r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Complete Coding and Testing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Complete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software packages and Report #5, Report #6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2060"/>
                          </a:solidFill>
                        </a:rPr>
                        <a:t>Termination</a:t>
                      </a:r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Product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will be deployed to the client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Preparing presentation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Complete Project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5478" y="6259175"/>
            <a:ext cx="774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プロジェクトのライフサイク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Project Life Cycle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62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948547"/>
              </p:ext>
            </p:extLst>
          </p:nvPr>
        </p:nvGraphicFramePr>
        <p:xfrm>
          <a:off x="968992" y="941403"/>
          <a:ext cx="10425840" cy="595801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0220"/>
                <a:gridCol w="2923028"/>
                <a:gridCol w="1639068"/>
                <a:gridCol w="3471489"/>
                <a:gridCol w="1682035"/>
              </a:tblGrid>
              <a:tr h="4500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24167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20-05-2014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50041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349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00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0041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81686" y="1340421"/>
            <a:ext cx="10487800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プロジェクト管理にツール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Tools for project management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endPara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開発にツ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 for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developing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04" y="2364457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53" y="2364457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48" y="2364631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51" y="2364631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92" y="2356201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89" y="4649424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27" y="4420085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52" y="4595350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6025" y="3400111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31830" y="34001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7806" y="340011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30521" y="340011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45449" y="55966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7996" y="5562775"/>
            <a:ext cx="140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Creately.com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20744" y="3394033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28461" y="555368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111900" y="5562775"/>
            <a:ext cx="7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0" y="4595350"/>
            <a:ext cx="1054904" cy="9674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83401" y="5592460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15" y="4595351"/>
            <a:ext cx="1127131" cy="9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 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1888901"/>
              </p:ext>
            </p:extLst>
          </p:nvPr>
        </p:nvGraphicFramePr>
        <p:xfrm>
          <a:off x="606054" y="941405"/>
          <a:ext cx="11243254" cy="5773443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9046"/>
                <a:gridCol w="744587"/>
                <a:gridCol w="967959"/>
                <a:gridCol w="997032"/>
                <a:gridCol w="1013350"/>
                <a:gridCol w="744587"/>
                <a:gridCol w="893503"/>
                <a:gridCol w="819046"/>
                <a:gridCol w="730453"/>
                <a:gridCol w="596348"/>
                <a:gridCol w="1130337"/>
                <a:gridCol w="857489"/>
                <a:gridCol w="929517"/>
              </a:tblGrid>
              <a:tr h="5833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781891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Project Requirement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Insufficient business knowledge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document which is wrote by Japanese maybe not good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don’t know more Japanese.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11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1814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0865" y="1160345"/>
            <a:ext cx="5893317" cy="474808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Archive: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baseline documents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sent documents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reference documents. For example: templates, technologies document…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WIP: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in progress developing which haven’t reviewed or approved yet.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 of capstone project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Folder of Member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whole documents in progress developing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Records: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like Meeting Minutes, Q &amp; A Management…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15" y="1160345"/>
            <a:ext cx="4819650" cy="4748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1424" y="6127372"/>
            <a:ext cx="715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プロジェクトのフォルダ構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造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tructure of project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4696" y="1160345"/>
            <a:ext cx="6427304" cy="4663221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ProjectCode_Document’s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name_v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&gt;_language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ProjectCode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UJD_VN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Document’s name: Architecture Design, Class Design…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&gt;: document’s version. For example: v1.0, v1.1,…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Language: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EN: English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JP: Japanese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4" y="1160346"/>
            <a:ext cx="5075582" cy="466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8973" y="6010487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命名規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則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Naming conventions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2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4656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1185290"/>
            <a:ext cx="9046663" cy="50935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322797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607926" y="6278802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ソースコード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hours/day,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school,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minutes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39" y="3425994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686123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67640" y="1111348"/>
            <a:ext cx="6982133" cy="5490620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altLang="ja-JP" sz="32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management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User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68" y="1024095"/>
            <a:ext cx="4206240" cy="54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1" y="1075374"/>
            <a:ext cx="5022759" cy="5042092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78794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267" y="60898"/>
            <a:ext cx="9672427" cy="880505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364" y="1455313"/>
            <a:ext cx="10212140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33" y="2984487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13" y="2805182"/>
            <a:ext cx="2926917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42" y="2984488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58760" y="4657731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4976" y="4652460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36914" y="4652460"/>
            <a:ext cx="1401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5.1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22" y="53167"/>
            <a:ext cx="9470572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Hardware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Requirements</a:t>
            </a: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PC, Laptop  with 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1226274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222523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798320" y="1136469"/>
            <a:ext cx="9134856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failures : about 480 hours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1 day.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available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waiting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processing will be 2 to 5 seconds; time to process any functions will not exceed 7 seconds.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ユーザビリティ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each function in less than 12 actions 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3200" b="1" dirty="0">
                <a:solidFill>
                  <a:srgbClr val="7030A0"/>
                </a:solidFill>
              </a:rPr>
              <a:t>4.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ソフトウェア設計記述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</a:rPr>
            </a:br>
            <a:r>
              <a:rPr lang="en-US" altLang="ja-JP" sz="3200" b="1" dirty="0" smtClean="0">
                <a:solidFill>
                  <a:srgbClr val="7030A0"/>
                </a:solidFill>
              </a:rPr>
              <a:t>- Software </a:t>
            </a:r>
            <a:r>
              <a:rPr lang="en-US" altLang="ja-JP" sz="3200" b="1" dirty="0">
                <a:solidFill>
                  <a:srgbClr val="7030A0"/>
                </a:solidFill>
              </a:rPr>
              <a:t>Design 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>Description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9199124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Technology: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PHP, </a:t>
            </a:r>
            <a:r>
              <a:rPr lang="en-US" altLang="ja-JP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Reason:</a:t>
            </a:r>
          </a:p>
          <a:p>
            <a:pPr marL="45720" indent="0">
              <a:buNone/>
            </a:pP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ステムと一致す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 </a:t>
            </a:r>
            <a:r>
              <a:rPr lang="en-US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according to the MVC Model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941404"/>
            <a:ext cx="10367493" cy="515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58289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 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9" y="1001327"/>
            <a:ext cx="10831133" cy="5400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242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</a:t>
            </a:r>
            <a:r>
              <a:rPr lang="ja-JP" altLang="en-US" sz="20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3701995" y="6131826"/>
            <a:ext cx="5375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れ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7" y="941404"/>
            <a:ext cx="10832123" cy="52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レジスターの画面設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5" y="1111348"/>
            <a:ext cx="4896544" cy="4979963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68" y="1111348"/>
            <a:ext cx="5430575" cy="49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546252" y="6320730"/>
            <a:ext cx="811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アカウント管理クラス設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Account Management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3" y="1166019"/>
            <a:ext cx="10170941" cy="50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データベース設計 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sz="3600" dirty="0">
                <a:solidFill>
                  <a:srgbClr val="7030A0"/>
                </a:solidFill>
              </a:rPr>
              <a:t>Database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現在日本語の勉強は注目されています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Japanese is trend nowadays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ラーニング のオンライン のウェブサイ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トがたくさん有る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online learning websites</a:t>
            </a: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ムにウェブサイ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トがあまり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い。殆どはトレーニングのセンタの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ト、そ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して学ぶためにユ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 アカウントをアップグレードする必要がありま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無料だった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ら、ウェブサイトはドキュメントがゆた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かではでなく、皆さんにも適していません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If 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25352" y="6201858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モデル  </a:t>
            </a:r>
            <a:r>
              <a:rPr lang="en-US" altLang="ja-JP" sz="2000" dirty="0">
                <a:solidFill>
                  <a:srgbClr val="002060"/>
                </a:solidFill>
              </a:rPr>
              <a:t>- </a:t>
            </a:r>
            <a:r>
              <a:rPr lang="en-US" sz="2000" dirty="0">
                <a:solidFill>
                  <a:srgbClr val="002060"/>
                </a:solidFill>
              </a:rPr>
              <a:t>V-model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782685"/>
              </p:ext>
            </p:extLst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442398" y="3619354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ピア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36" y="1722842"/>
            <a:ext cx="1772612" cy="168314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99" y="1722842"/>
            <a:ext cx="190500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50" y="1722842"/>
            <a:ext cx="1905000" cy="1638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5989" y="3619357"/>
            <a:ext cx="1733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己評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価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</a:p>
          <a:p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689" y="3665514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</a:p>
          <a:p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24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006663" y="6108695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349721"/>
              </p:ext>
            </p:extLst>
          </p:nvPr>
        </p:nvGraphicFramePr>
        <p:xfrm>
          <a:off x="1237957" y="1076262"/>
          <a:ext cx="9574516" cy="50324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82839"/>
                <a:gridCol w="2325144"/>
                <a:gridCol w="2258245"/>
                <a:gridCol w="2144830"/>
                <a:gridCol w="1563458"/>
              </a:tblGrid>
              <a:tr h="63188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0837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61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94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30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69" y="941405"/>
            <a:ext cx="10381956" cy="56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57" y="1041008"/>
            <a:ext cx="10058400" cy="5120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2135" y="6261253"/>
            <a:ext cx="8581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コード規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則 とコ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ードのコメン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 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convention and Code comment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Plan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Project Schedule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Acceptance Test Criteria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5"/>
            <a:ext cx="9134856" cy="51334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承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認 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 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準 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Acceptance test criteria: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 coverage:  97%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coverage: 100%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coverage: 100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altLang="ja-JP" sz="18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084841"/>
              </p:ext>
            </p:extLst>
          </p:nvPr>
        </p:nvGraphicFramePr>
        <p:xfrm>
          <a:off x="1900835" y="969542"/>
          <a:ext cx="8962783" cy="55321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4040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189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テスト節目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39688" y="941405"/>
            <a:ext cx="4385902" cy="16894546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探す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大なデータベースが有る。特別は漢字だ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Having a huge database to search. Specially KANJI</a:t>
            </a: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英語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English language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ュメントのサポー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No support reading document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support practice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support listening conversation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1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400116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viewpoint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04659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観点</a:t>
            </a:r>
            <a:r>
              <a:rPr lang="ja-JP" altLang="en-US" sz="3600" dirty="0" smtClean="0">
                <a:solidFill>
                  <a:srgbClr val="7030A0"/>
                </a:solidFill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viewpoint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723" y="928467"/>
            <a:ext cx="10719582" cy="567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04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SRS, test viewpoint to create test case: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5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842695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System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061338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テストレビュー 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Down Arrow 78"/>
          <p:cNvSpPr/>
          <p:nvPr/>
        </p:nvSpPr>
        <p:spPr>
          <a:xfrm>
            <a:off x="8037091" y="2374391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8079282" y="298124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4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Execute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3069777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</p:spTree>
    <p:extLst>
      <p:ext uri="{BB962C8B-B14F-4D97-AF65-F5344CB8AC3E}">
        <p14:creationId xmlns:p14="http://schemas.microsoft.com/office/powerpoint/2010/main" val="36231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6191" y="968700"/>
            <a:ext cx="42940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より多くオプションで探す。しかしベトナム語の意味がない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質問のポストのサポート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post question</a:t>
            </a: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日本の辞書がない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Viet -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広告がユーザにノイズの多い作る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</p:spTree>
    <p:extLst>
      <p:ext uri="{BB962C8B-B14F-4D97-AF65-F5344CB8AC3E}">
        <p14:creationId xmlns:p14="http://schemas.microsoft.com/office/powerpoint/2010/main" val="2212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has responsibility to write test report for each test phase . Finish testing phase, Test leader create Test report</a:t>
            </a:r>
          </a:p>
        </p:txBody>
      </p:sp>
    </p:spTree>
    <p:extLst>
      <p:ext uri="{BB962C8B-B14F-4D97-AF65-F5344CB8AC3E}">
        <p14:creationId xmlns:p14="http://schemas.microsoft.com/office/powerpoint/2010/main" val="93327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358777"/>
              </p:ext>
            </p:extLst>
          </p:nvPr>
        </p:nvGraphicFramePr>
        <p:xfrm>
          <a:off x="669703" y="1197733"/>
          <a:ext cx="10908403" cy="487465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764008"/>
                <a:gridCol w="1477107"/>
                <a:gridCol w="1392702"/>
                <a:gridCol w="1617785"/>
                <a:gridCol w="1341782"/>
                <a:gridCol w="1139007"/>
                <a:gridCol w="1088006"/>
                <a:gridCol w="1088006"/>
              </a:tblGrid>
              <a:tr h="1559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794405"/>
              </p:ext>
            </p:extLst>
          </p:nvPr>
        </p:nvGraphicFramePr>
        <p:xfrm>
          <a:off x="1111349" y="1270588"/>
          <a:ext cx="10030263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6863"/>
                <a:gridCol w="941241"/>
                <a:gridCol w="1029355"/>
                <a:gridCol w="1101845"/>
                <a:gridCol w="1072849"/>
                <a:gridCol w="971362"/>
                <a:gridCol w="927869"/>
                <a:gridCol w="1065069"/>
                <a:gridCol w="1063810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911340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レポート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3547"/>
              </p:ext>
            </p:extLst>
          </p:nvPr>
        </p:nvGraphicFramePr>
        <p:xfrm>
          <a:off x="1719619" y="941405"/>
          <a:ext cx="9225886" cy="53273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300 - 400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864887"/>
              </p:ext>
            </p:extLst>
          </p:nvPr>
        </p:nvGraphicFramePr>
        <p:xfrm>
          <a:off x="1772527" y="1555846"/>
          <a:ext cx="9282158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641079"/>
                <a:gridCol w="4641079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将来に期待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ウェブサイト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を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開する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Build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ベトナム語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皆さ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んに適する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everyone,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すっかり無料だ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Free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ての機能のサポート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features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全てのレベルのサポート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N5 -&gt;N1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levels: N5 -&gt;N1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  </a:t>
            </a:r>
            <a:r>
              <a:rPr lang="en-US" altLang="ja-JP" sz="3600" b="1" dirty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10226106" cy="4936257"/>
          </a:xfrm>
        </p:spPr>
        <p:txBody>
          <a:bodyPr>
            <a:normAutofit/>
          </a:bodyPr>
          <a:lstStyle/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ベトナムごのサポート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優しいインターフェース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Friendly 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ユーザが アカウントをアップグレードする必要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がない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Search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より多くドキュメントを読む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会話を聞く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Listening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練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習のサポート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ユーザから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寄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付を得る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Receive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4428</Words>
  <Application>Microsoft Office PowerPoint</Application>
  <PresentationFormat>Widescreen</PresentationFormat>
  <Paragraphs>1172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ＭＳ ゴシック</vt:lpstr>
      <vt:lpstr>MS Mincho</vt:lpstr>
      <vt:lpstr>SimSun</vt:lpstr>
      <vt:lpstr>Arial</vt:lpstr>
      <vt:lpstr>Calibri</vt:lpstr>
      <vt:lpstr>Cambria</vt:lpstr>
      <vt:lpstr>Courier New</vt:lpstr>
      <vt:lpstr>Tahoma</vt:lpstr>
      <vt:lpstr>Times</vt:lpstr>
      <vt:lpstr>Times New Roman</vt:lpstr>
      <vt:lpstr>Utsaah</vt:lpstr>
      <vt:lpstr>Verdana</vt:lpstr>
      <vt:lpstr>Wingdings</vt:lpstr>
      <vt:lpstr>Back to School 16x9</vt:lpstr>
      <vt:lpstr> 卒業プロジェクト – Capstone Project</vt:lpstr>
      <vt:lpstr>コンテンツの概要   – Outline of Content</vt:lpstr>
      <vt:lpstr>1.導入   - Introduction</vt:lpstr>
      <vt:lpstr>1.1 現在状況  - Current Situation</vt:lpstr>
      <vt:lpstr>1.2 在のウェブサイト - Existing Websites</vt:lpstr>
      <vt:lpstr>1.2  在のウェブサイト - Existing Websites</vt:lpstr>
      <vt:lpstr>1.3  アイデア  - Idea</vt:lpstr>
      <vt:lpstr>1.4    提案  - Proposal</vt:lpstr>
      <vt:lpstr>2.プロジェクト管理   - Project Management</vt:lpstr>
      <vt:lpstr>2.1 ソフトウェ アプロセス モデル    - Software Process Model</vt:lpstr>
      <vt:lpstr>2.1 ソフトウェ アプロセス モデル    - Software Process Model</vt:lpstr>
      <vt:lpstr>2.2 プロジェクト組織 - Project Organization</vt:lpstr>
      <vt:lpstr>2.3 プロジェクト計画 -  Project Schedule</vt:lpstr>
      <vt:lpstr>2.4 マイルストーンの成果物 – Deliverables Milestone</vt:lpstr>
      <vt:lpstr>2.5ツールと インフラストラクチャ  Tools &amp; Infrastructure</vt:lpstr>
      <vt:lpstr>2.6リスク管理     Risks  management</vt:lpstr>
      <vt:lpstr>2.7 コンフィグレーション管理 Configuration management</vt:lpstr>
      <vt:lpstr>2.7 コンフィグレーション管理 Configuration management</vt:lpstr>
      <vt:lpstr>2.7 コンフィグレーション管理  Configuration management</vt:lpstr>
      <vt:lpstr>2.7 コンフィグレーション管理   Configuration management</vt:lpstr>
      <vt:lpstr>2.8 コミュニケーション管理     -  Communication management</vt:lpstr>
      <vt:lpstr>  3. ソフトウェア要求仕様  - Software Requirement Specification</vt:lpstr>
      <vt:lpstr>3.1 ビジネスプロセ  -  Business Process</vt:lpstr>
      <vt:lpstr>3.2 システムのユーザ   -  System Users</vt:lpstr>
      <vt:lpstr>3.3 機能要求   -  Functional Requirements</vt:lpstr>
      <vt:lpstr>3.3 機能要求   -  Functional Requirements</vt:lpstr>
      <vt:lpstr>3.4非機能要求  -  Non-functional Requirements</vt:lpstr>
      <vt:lpstr>3.4非機能要求 - Non-functional Requirements</vt:lpstr>
      <vt:lpstr>3.4非機能要求 -  Non-functional Requirements</vt:lpstr>
      <vt:lpstr>3.4 非機能要求 -  Non-Functional Requirement</vt:lpstr>
      <vt:lpstr>4. ソフトウェア設計記述 - Software Design Description</vt:lpstr>
      <vt:lpstr> 4.1 テクノロジー と 理由 - Technology &amp; Reason</vt:lpstr>
      <vt:lpstr>4.2アーキテクチャ表現 -Architecture Representation</vt:lpstr>
      <vt:lpstr>4.3 パッケージ ビュー   - Package View</vt:lpstr>
      <vt:lpstr> 4.4.1 画面設計  - Screen Design</vt:lpstr>
      <vt:lpstr> 4.4.1 画面設計  - Screen Design</vt:lpstr>
      <vt:lpstr>4.4.2 クラス設計  - Class Design</vt:lpstr>
      <vt:lpstr>4.4.3 シーケンス図  - Sequence Diagram</vt:lpstr>
      <vt:lpstr>4.5 データベース設計  - Database Design</vt:lpstr>
      <vt:lpstr>5. 品質管理  - Quality Control</vt:lpstr>
      <vt:lpstr>5. 品質管理  - Quality Control</vt:lpstr>
      <vt:lpstr>5.1 レビュー　- Review</vt:lpstr>
      <vt:lpstr>5.1 レビュー　- Review</vt:lpstr>
      <vt:lpstr>5.1 レビュー　- Review</vt:lpstr>
      <vt:lpstr>5.1.3 コーディング プロセス - Coding Process</vt:lpstr>
      <vt:lpstr>5.1.3 コーディング プロセス - Coding Process</vt:lpstr>
      <vt:lpstr>5.2.2 テストのプロセス　- Test Process</vt:lpstr>
      <vt:lpstr> テストの計画　- Test Plan</vt:lpstr>
      <vt:lpstr> テストの計画　- Test Plan</vt:lpstr>
      <vt:lpstr> テストの計画　- Test Plan</vt:lpstr>
      <vt:lpstr>5.2.2 テストのプロセス　- Test Process</vt:lpstr>
      <vt:lpstr>テスト観点    - Test viewpoint</vt:lpstr>
      <vt:lpstr>5.2.2 テストのプロセス　- Test Process</vt:lpstr>
      <vt:lpstr>システムテストケース  - System test case</vt:lpstr>
      <vt:lpstr>5.2.2 テストのプロセス　- Test Process</vt:lpstr>
      <vt:lpstr>テストレビュー   - Test case review checklist</vt:lpstr>
      <vt:lpstr>5.2.2 テストのプロセス　- Test Process</vt:lpstr>
      <vt:lpstr>テストケースの実行  - Execute test case</vt:lpstr>
      <vt:lpstr>5.2.2 テストのプロセス　- Test Process</vt:lpstr>
      <vt:lpstr>不具合管理  -  Defect log management</vt:lpstr>
      <vt:lpstr>5.2.2 テストのプロセス　- Test Process</vt:lpstr>
      <vt:lpstr>5.2.2 テストのプロセス　- Test Process</vt:lpstr>
      <vt:lpstr>5.2.3 テストのレポート　- Test Report</vt:lpstr>
      <vt:lpstr>5.2.3 テストのレポート　- Test Report</vt:lpstr>
      <vt:lpstr>5.2.3 テストのレポート　- Test Report</vt:lpstr>
      <vt:lpstr>6. プロジェクト結果　–  Project Result</vt:lpstr>
      <vt:lpstr>制限と期待　–  Limitation &amp; Expectation</vt:lpstr>
      <vt:lpstr>学んだ教訓  - Lessons Learnt</vt:lpstr>
      <vt:lpstr>7. デモ  - Demo</vt:lpstr>
      <vt:lpstr>8. 質問と回答   - 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2014-08-26T04:46:31Z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